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5" r:id="rId2"/>
    <p:sldId id="256" r:id="rId3"/>
    <p:sldId id="296" r:id="rId4"/>
    <p:sldId id="265" r:id="rId5"/>
    <p:sldId id="297" r:id="rId6"/>
    <p:sldId id="305" r:id="rId7"/>
    <p:sldId id="285" r:id="rId8"/>
    <p:sldId id="299" r:id="rId9"/>
    <p:sldId id="303" r:id="rId10"/>
    <p:sldId id="300" r:id="rId11"/>
    <p:sldId id="301" r:id="rId12"/>
    <p:sldId id="302" r:id="rId13"/>
    <p:sldId id="304" r:id="rId14"/>
    <p:sldId id="306" r:id="rId15"/>
    <p:sldId id="282" r:id="rId16"/>
    <p:sldId id="261" r:id="rId17"/>
    <p:sldId id="307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0000"/>
    <a:srgbClr val="000000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70" d="100"/>
          <a:sy n="70" d="100"/>
        </p:scale>
        <p:origin x="-2814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918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9C36-010E-43C0-AC61-BD22D7E78BF5}" type="datetimeFigureOut">
              <a:rPr lang="en-GB" smtClean="0"/>
              <a:t>11/10/2013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F802D-D840-4487-A76F-C4C47DC7C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5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02FE46F-56A2-4800-A67C-41A0C7F5DE30}" type="datetimeFigureOut">
              <a:rPr lang="en-GB"/>
              <a:pPr>
                <a:defRPr/>
              </a:pPr>
              <a:t>11/10/2013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49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9A9CBC8-6525-4D25-9862-4BCB70565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27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9CBC8-6525-4D25-9862-4BCB70565AB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741613"/>
            <a:ext cx="7618413" cy="457200"/>
          </a:xfrm>
        </p:spPr>
        <p:txBody>
          <a:bodyPr/>
          <a:lstStyle>
            <a:lvl1pPr>
              <a:defRPr sz="2400">
                <a:solidFill>
                  <a:srgbClr val="887F6E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95650"/>
            <a:ext cx="7618413" cy="4572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30D1-9A54-442E-8EA1-8508DE09B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55613" y="6354763"/>
            <a:ext cx="53340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920038" y="6354763"/>
            <a:ext cx="763587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642E-23FC-4CFD-8381-25622B906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2813"/>
            <a:ext cx="82264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6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354763"/>
            <a:ext cx="533400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354763"/>
            <a:ext cx="763587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87F6E"/>
                </a:solidFill>
                <a:cs typeface="+mn-cs"/>
              </a:defRPr>
            </a:lvl1pPr>
          </a:lstStyle>
          <a:p>
            <a:pPr>
              <a:defRPr/>
            </a:pPr>
            <a:fld id="{3236B2A9-A7B5-41B6-8695-C7FEAEFF0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 sz="20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3pPr>
      <a:lvl4pPr marL="1617663" indent="-277813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4pPr>
      <a:lvl5pPr marL="2066925" indent="-269875" algn="l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5pPr>
      <a:lvl6pPr marL="25241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6pPr>
      <a:lvl7pPr marL="29813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7pPr>
      <a:lvl8pPr marL="34385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8pPr>
      <a:lvl9pPr marL="3895725" indent="-269875" algn="l" rtl="0" fontAlgn="base">
        <a:spcBef>
          <a:spcPct val="20000"/>
        </a:spcBef>
        <a:spcAft>
          <a:spcPct val="0"/>
        </a:spcAft>
        <a:buClr>
          <a:srgbClr val="887F6E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weilacher@bnetza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homas.weilacher@bnetza.d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EC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fis.dk/" TargetMode="External"/><Relationship Id="rId5" Type="http://schemas.openxmlformats.org/officeDocument/2006/relationships/hyperlink" Target="http://www.cept.org/ecc/groups/ecc/wg-fm/client/meeting-documents" TargetMode="External"/><Relationship Id="rId4" Type="http://schemas.openxmlformats.org/officeDocument/2006/relationships/hyperlink" Target="http://www.cept.org/ecc/deliverab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3.7) On-going activities within CEPT/ECC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88024" y="2996952"/>
            <a:ext cx="4139952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6046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176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6692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24125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81325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38525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95725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dirty="0" smtClean="0"/>
              <a:t>Thomas Weilacher</a:t>
            </a:r>
          </a:p>
          <a:p>
            <a:pPr marL="0" indent="0" eaLnBrk="1" hangingPunct="1">
              <a:buNone/>
            </a:pPr>
            <a:r>
              <a:rPr lang="en-GB" i="1" dirty="0" smtClean="0"/>
              <a:t>Vice Chairman</a:t>
            </a:r>
          </a:p>
          <a:p>
            <a:pPr marL="0" indent="0" eaLnBrk="1" hangingPunct="1">
              <a:buNone/>
            </a:pPr>
            <a:r>
              <a:rPr lang="en-GB" i="1" dirty="0" smtClean="0"/>
              <a:t>of CEPT/ECC  Working Group</a:t>
            </a:r>
          </a:p>
          <a:p>
            <a:pPr marL="0" indent="0" eaLnBrk="1" hangingPunct="1">
              <a:buNone/>
            </a:pPr>
            <a:r>
              <a:rPr lang="en-GB" i="1" dirty="0" smtClean="0"/>
              <a:t>FM (Frequency Management)</a:t>
            </a:r>
            <a:r>
              <a:rPr lang="de-DE" i="1" dirty="0" smtClean="0"/>
              <a:t> </a:t>
            </a:r>
            <a:endParaRPr lang="en-GB" i="1" dirty="0" smtClean="0"/>
          </a:p>
          <a:p>
            <a:pPr marL="0" indent="0" eaLnBrk="1" hangingPunct="1">
              <a:buNone/>
            </a:pPr>
            <a:endParaRPr lang="en-GB" i="1" dirty="0" smtClean="0"/>
          </a:p>
          <a:p>
            <a:pPr marL="0" indent="0" eaLnBrk="1" hangingPunct="1">
              <a:buNone/>
            </a:pPr>
            <a:r>
              <a:rPr lang="en-GB" dirty="0" smtClean="0">
                <a:hlinkClick r:id="rId3"/>
              </a:rPr>
              <a:t>thomas.weilacher@bnetza.de</a:t>
            </a:r>
            <a:r>
              <a:rPr lang="en-GB" i="1" dirty="0" smtClean="0"/>
              <a:t>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" y="1844824"/>
            <a:ext cx="4552504" cy="4552504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1966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MFCN signals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The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interfering signals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were produced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by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signal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generators </a:t>
            </a:r>
            <a:endParaRPr lang="en-GB" dirty="0" smtClean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Two different GSM signals were used: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 with unwanted emissions according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to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ETSI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/ 3GPP standard;</a:t>
            </a:r>
            <a:br>
              <a:rPr lang="en-GB" sz="2000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 with unwanted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emission suppression better than according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to ETSI / 3GPP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standard, representing a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real GSM base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station</a:t>
            </a:r>
            <a:b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</a:br>
            <a:endParaRPr lang="en-GB" sz="2000" dirty="0" smtClean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Two different UMTS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signals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(5 MHz) were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used:</a:t>
            </a:r>
            <a:br>
              <a:rPr lang="en-GB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 with unwanted emissions according to ETSI / 3GPP standard;</a:t>
            </a:r>
            <a:br>
              <a:rPr lang="en-GB" sz="2000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 with unwanted emission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suppression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better than according to ETSI / 3GPP standard, representing a real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UMTS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base station</a:t>
            </a:r>
            <a:endParaRPr lang="en-GB" sz="2000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39086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MFCN signals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Two different LTE signals were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used:</a:t>
            </a:r>
            <a:br>
              <a:rPr lang="en-GB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 with unwanted emissions according to ETSI / 3GPP standard;</a:t>
            </a:r>
            <a:br>
              <a:rPr lang="en-GB" sz="2000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 with unwanted emission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suppression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better than according to ETSI / 3GPP standard, representing a real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LTE </a:t>
            </a:r>
            <a:r>
              <a:rPr lang="en-GB" sz="2000" dirty="0">
                <a:solidFill>
                  <a:srgbClr val="002060"/>
                </a:solidFill>
                <a:sym typeface="Wingdings" pitchFamily="2" charset="2"/>
              </a:rPr>
              <a:t>base 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station</a:t>
            </a:r>
            <a:b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</a:br>
            <a:endParaRPr lang="en-GB" sz="2000" dirty="0" smtClean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/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The 10 MHz LTE signal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was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only used for measurements of blocking and intermodulation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effects</a:t>
            </a:r>
            <a:endParaRPr lang="en-GB" dirty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Further details are provided in document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CG-GSM-R(13)023rev3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Failure criterion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The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GSM standard defines 8 values for the quality of the received signal (RxQual) according to the bit errors encountered. </a:t>
            </a:r>
            <a:r>
              <a:rPr lang="en-GB" dirty="0" err="1">
                <a:solidFill>
                  <a:srgbClr val="002060"/>
                </a:solidFill>
                <a:sym typeface="Wingdings" pitchFamily="2" charset="2"/>
              </a:rPr>
              <a:t>RxQual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=0 defines a (near) error free reception, </a:t>
            </a:r>
            <a:r>
              <a:rPr lang="en-GB" dirty="0" err="1">
                <a:solidFill>
                  <a:srgbClr val="002060"/>
                </a:solidFill>
                <a:sym typeface="Wingdings" pitchFamily="2" charset="2"/>
              </a:rPr>
              <a:t>RxQual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=7 is the worst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reception</a:t>
            </a:r>
          </a:p>
          <a:p>
            <a:pPr eaLnBrk="1" hangingPunct="1"/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The failure criterion used for all measurements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was a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RxQual value of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4 for GSM-R</a:t>
            </a:r>
          </a:p>
          <a:p>
            <a:pPr eaLnBrk="1" hangingPunct="1"/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The RxQual value of the wanted signal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(GSM-R) was measured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with the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BTS simulator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7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- General results (preliminary)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7727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General results (short overview)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GSM-R receiver (cab radio) with improved parameters shows a very different behaviour (may be interfered when the GSM-R level is below -90 dBm and the interferer spectrum falls into the first MHz of the public GSM band)</a:t>
            </a:r>
          </a:p>
          <a:p>
            <a:pPr eaLnBrk="1" hangingPunct="1"/>
            <a:r>
              <a:rPr lang="en-GB" u="sng" dirty="0" smtClean="0">
                <a:solidFill>
                  <a:srgbClr val="002060"/>
                </a:solidFill>
                <a:sym typeface="Wingdings" pitchFamily="2" charset="2"/>
              </a:rPr>
              <a:t>Blocking: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 Only occurred for GSM, neither for UMTS nor for LTE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Impact on the GSM-R receiver is due to intermodulation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UMTS (5 MHz), LTE (5 MHz) and LTE (10 MHz) cause the same effects</a:t>
            </a:r>
          </a:p>
          <a:p>
            <a:pPr eaLnBrk="1" hangingPunct="1"/>
            <a:r>
              <a:rPr lang="de-DE" u="sng" dirty="0" smtClean="0">
                <a:solidFill>
                  <a:srgbClr val="002060"/>
                </a:solidFill>
                <a:sym typeface="Wingdings" pitchFamily="2" charset="2"/>
              </a:rPr>
              <a:t>IM3:</a:t>
            </a:r>
            <a:r>
              <a:rPr lang="de-DE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Interference levels for UMTS or LTE can be higher than for GSM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- General results (preliminary),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4084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General results (short overview)</a:t>
            </a:r>
          </a:p>
          <a:p>
            <a:pPr eaLnBrk="1" hangingPunct="1"/>
            <a:r>
              <a:rPr lang="en-GB" u="sng" dirty="0" smtClean="0">
                <a:solidFill>
                  <a:srgbClr val="002060"/>
                </a:solidFill>
                <a:sym typeface="Wingdings" pitchFamily="2" charset="2"/>
              </a:rPr>
              <a:t>Unwanted emissions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 falling into the GSM-R band: higher for UMTS and LTE compared to GSM (for both cases: according to the ETSI standard mask and according to the real mask);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further assessment necessary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Measurement report is still under development and will be provided to the forthcoming WG FM meeting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Final report, also considering the combination of the three different effects, will be available after 20 September 2013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(doc. CG-GSM-R(13)024)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Results will also be provided to European Commission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???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GB" dirty="0" smtClean="0"/>
          </a:p>
          <a:p>
            <a:pPr marL="0" indent="0" algn="ctr" eaLnBrk="1" hangingPunct="1">
              <a:buNone/>
            </a:pPr>
            <a:endParaRPr lang="en-GB" dirty="0"/>
          </a:p>
          <a:p>
            <a:pPr marL="0" indent="0" algn="ctr" eaLnBrk="1" hangingPunct="1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Thank you very much for your attention.</a:t>
            </a:r>
          </a:p>
          <a:p>
            <a:pPr marL="0" indent="0" algn="ctr"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 algn="ctr" eaLnBrk="1" hangingPunct="1">
              <a:buNone/>
            </a:pPr>
            <a:endParaRPr lang="en-GB" sz="28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Contact information</a:t>
            </a:r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4175695" cy="24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GB" b="1" dirty="0" smtClean="0">
                <a:ea typeface="ＭＳ Ｐゴシック" pitchFamily="34" charset="-128"/>
              </a:rPr>
              <a:t>Federal Network Agency (BNetzA)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GB" dirty="0" smtClean="0">
                <a:ea typeface="ＭＳ Ｐゴシック" pitchFamily="34" charset="-128"/>
              </a:rPr>
              <a:t>Canisiusstr. 21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55122 Mainz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Germany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Tel: +49 61 31 18 31 19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__ _____"/>
                <a:cs typeface="__ _____"/>
              </a:rPr>
              <a:t>Fax: +49 61 31 18 56 04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GB" dirty="0" smtClean="0">
                <a:ea typeface="__ _____"/>
                <a:cs typeface="__ _____"/>
              </a:rPr>
              <a:t>Email: </a:t>
            </a:r>
            <a:r>
              <a:rPr lang="en-GB" dirty="0" smtClean="0">
                <a:ea typeface="__ _____"/>
                <a:cs typeface="__ _____"/>
                <a:hlinkClick r:id="rId2"/>
              </a:rPr>
              <a:t>thomas.weilacher@bnetza.de</a:t>
            </a:r>
            <a:endParaRPr lang="en-GB" dirty="0" smtClean="0">
              <a:ea typeface="__ _____"/>
              <a:cs typeface="__ _____"/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788024" y="2133600"/>
            <a:ext cx="2225551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GB" b="1" dirty="0" smtClean="0">
                <a:solidFill>
                  <a:srgbClr val="000000"/>
                </a:solidFill>
                <a:ea typeface="ＭＳ Ｐゴシック" pitchFamily="34" charset="-128"/>
              </a:rPr>
              <a:t>Thomas Weilacher</a:t>
            </a:r>
            <a:endParaRPr lang="en-GB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55894"/>
            <a:ext cx="1473150" cy="196161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Annex: CEPT/ECC documentation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408488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Website of CEPT/ECC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GB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GB" dirty="0" smtClean="0">
                <a:solidFill>
                  <a:srgbClr val="002060"/>
                </a:solidFill>
                <a:hlinkClick r:id="rId3"/>
              </a:rPr>
              <a:t>www.cept.org/ECC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All ECC deliverables (ECC Decisions, ECC </a:t>
            </a:r>
            <a:r>
              <a:rPr lang="en-GB" dirty="0" err="1" smtClean="0">
                <a:solidFill>
                  <a:srgbClr val="002060"/>
                </a:solidFill>
              </a:rPr>
              <a:t>Recommen-dations</a:t>
            </a:r>
            <a:r>
              <a:rPr lang="en-GB" dirty="0" smtClean="0">
                <a:solidFill>
                  <a:srgbClr val="002060"/>
                </a:solidFill>
              </a:rPr>
              <a:t>, ECC Reports) are available on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GB" dirty="0" smtClean="0">
                <a:solidFill>
                  <a:srgbClr val="002060"/>
                </a:solidFill>
                <a:hlinkClick r:id="rId4"/>
              </a:rPr>
              <a:t>www.cept.org/ecc/deliverables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All working documents, meeting reports etc. of Working Group FM and its entities are available on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GB" sz="2000" dirty="0" smtClean="0">
                <a:solidFill>
                  <a:srgbClr val="002060"/>
                </a:solidFill>
                <a:hlinkClick r:id="rId5"/>
              </a:rPr>
              <a:t>www.cept.org/ecc/groups/ecc/wg-fm/client/meeting-documents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Participation in meetings is possible for national delegations (CEPT administrations) and </a:t>
            </a:r>
            <a:r>
              <a:rPr lang="en-GB" dirty="0" err="1" smtClean="0">
                <a:solidFill>
                  <a:srgbClr val="002060"/>
                </a:solidFill>
              </a:rPr>
              <a:t>LoU</a:t>
            </a:r>
            <a:r>
              <a:rPr lang="en-GB" dirty="0" smtClean="0">
                <a:solidFill>
                  <a:srgbClr val="002060"/>
                </a:solidFill>
              </a:rPr>
              <a:t>/MoU partners (e.g. UIC, ETSI, EC)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Information system EFIS, also providing national information: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en-GB" dirty="0" smtClean="0">
                <a:solidFill>
                  <a:srgbClr val="002060"/>
                </a:solidFill>
                <a:hlinkClick r:id="rId6"/>
              </a:rPr>
              <a:t>www.efis.dk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5856" y="3645024"/>
            <a:ext cx="5637957" cy="2664296"/>
          </a:xfrm>
        </p:spPr>
        <p:txBody>
          <a:bodyPr/>
          <a:lstStyle/>
          <a:p>
            <a:pPr algn="l" eaLnBrk="1" hangingPunct="1"/>
            <a:r>
              <a:rPr lang="en-GB" dirty="0" smtClean="0"/>
              <a:t>ECC regulations for GSM-R</a:t>
            </a:r>
            <a:br>
              <a:rPr lang="en-GB" dirty="0" smtClean="0"/>
            </a:br>
            <a:r>
              <a:rPr lang="en-GB" dirty="0" smtClean="0"/>
              <a:t>Overview on activities within WG FM</a:t>
            </a:r>
            <a:br>
              <a:rPr lang="en-GB" dirty="0" smtClean="0"/>
            </a:br>
            <a:r>
              <a:rPr lang="en-GB" dirty="0" smtClean="0"/>
              <a:t>Measurements MFCN / GSM-R</a:t>
            </a:r>
            <a:br>
              <a:rPr lang="en-GB" dirty="0" smtClean="0"/>
            </a:br>
            <a:r>
              <a:rPr lang="en-GB" dirty="0" smtClean="0"/>
              <a:t>Measurements - General results</a:t>
            </a:r>
            <a:br>
              <a:rPr lang="en-GB" dirty="0" smtClean="0"/>
            </a:br>
            <a:r>
              <a:rPr lang="en-GB" dirty="0" smtClean="0"/>
              <a:t>Annex: </a:t>
            </a:r>
            <a:r>
              <a:rPr lang="en-GB" dirty="0"/>
              <a:t>CEPT/ECC documentation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7920038" y="6354763"/>
            <a:ext cx="763587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9D9030D1-9A54-442E-8EA1-8508DE09B6E8}" type="slidenum">
              <a:rPr lang="en-GB" sz="1000" smtClean="0"/>
              <a:pPr algn="r">
                <a:defRPr/>
              </a:pPr>
              <a:t>2</a:t>
            </a:fld>
            <a:endParaRPr lang="en-GB" sz="1000" dirty="0"/>
          </a:p>
        </p:txBody>
      </p:sp>
      <p:sp>
        <p:nvSpPr>
          <p:cNvPr id="2" name="Textfeld 1"/>
          <p:cNvSpPr txBox="1"/>
          <p:nvPr/>
        </p:nvSpPr>
        <p:spPr>
          <a:xfrm>
            <a:off x="3203848" y="319816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Table of content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ECC regulations for GSM-R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429000"/>
            <a:ext cx="7143750" cy="2362200"/>
          </a:xfrm>
        </p:spPr>
      </p:pic>
      <p:sp>
        <p:nvSpPr>
          <p:cNvPr id="3" name="Textfeld 2"/>
          <p:cNvSpPr txBox="1"/>
          <p:nvPr/>
        </p:nvSpPr>
        <p:spPr>
          <a:xfrm>
            <a:off x="8100392" y="465313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BBE0E3">
                    <a:lumMod val="25000"/>
                  </a:srgbClr>
                </a:solidFill>
              </a:rPr>
              <a:t>MHz</a:t>
            </a:r>
            <a:endParaRPr lang="en-GB" sz="1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971600" y="192912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ECC Decision (02)05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192297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C3300"/>
                </a:solidFill>
              </a:rPr>
              <a:t>ECC Decision (04)06</a:t>
            </a:r>
            <a:endParaRPr lang="en-GB" sz="1600" b="1" dirty="0">
              <a:solidFill>
                <a:srgbClr val="CC33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907704" y="2267676"/>
            <a:ext cx="432048" cy="13773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483768" y="2278716"/>
            <a:ext cx="3384376" cy="13663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619672" y="2289757"/>
            <a:ext cx="5040560" cy="1355267"/>
          </a:xfrm>
          <a:prstGeom prst="straightConnector1">
            <a:avLst/>
          </a:prstGeom>
          <a:ln w="12700">
            <a:solidFill>
              <a:srgbClr val="CC33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148064" y="2442157"/>
            <a:ext cx="1664568" cy="1202867"/>
          </a:xfrm>
          <a:prstGeom prst="straightConnector1">
            <a:avLst/>
          </a:prstGeom>
          <a:ln w="12700">
            <a:solidFill>
              <a:srgbClr val="CC33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1475656" y="2278716"/>
            <a:ext cx="288032" cy="13773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195736" y="2289757"/>
            <a:ext cx="2808312" cy="13552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Overview on activities within ECC Working Group FM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455672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To monitor </a:t>
            </a:r>
            <a:r>
              <a:rPr lang="en-GB" dirty="0">
                <a:solidFill>
                  <a:srgbClr val="002060"/>
                </a:solidFill>
              </a:rPr>
              <a:t>and review </a:t>
            </a:r>
            <a:r>
              <a:rPr lang="en-GB" dirty="0" smtClean="0">
                <a:solidFill>
                  <a:srgbClr val="002060"/>
                </a:solidFill>
              </a:rPr>
              <a:t>the situation </a:t>
            </a:r>
            <a:r>
              <a:rPr lang="en-GB" dirty="0">
                <a:solidFill>
                  <a:srgbClr val="002060"/>
                </a:solidFill>
              </a:rPr>
              <a:t>in 2013/2014 </a:t>
            </a:r>
            <a:r>
              <a:rPr lang="en-GB" dirty="0" smtClean="0">
                <a:solidFill>
                  <a:srgbClr val="002060"/>
                </a:solidFill>
              </a:rPr>
              <a:t>(was requested by UIC in 2012)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Establishment of a Correspondence Group (CG)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 questionnaire regarding GSM-R interference cases was adopted and sent to CEPT administrations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As a consequence of the analysis of the responses, measurements in a lab should be carried out to investigate the compatibility between </a:t>
            </a:r>
            <a:r>
              <a:rPr lang="en-GB" dirty="0">
                <a:solidFill>
                  <a:srgbClr val="002060"/>
                </a:solidFill>
              </a:rPr>
              <a:t>MFCN (mobile/fixed communications </a:t>
            </a:r>
            <a:r>
              <a:rPr lang="en-GB" dirty="0" smtClean="0">
                <a:solidFill>
                  <a:srgbClr val="002060"/>
                </a:solidFill>
              </a:rPr>
              <a:t>networks) and GSM-R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BNetzA (Federal Network Agency) volunteered to carry out these measurements in Munich/Germany for CEPT/ECC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Overview on activities within ECC Working Group FM,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2060"/>
                </a:solidFill>
              </a:rPr>
              <a:t>Participation of UIC and of GSMA during the measurements (19 - 23 August 2013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Thanks to UIC for providing GSM-R receiver equipment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Report on the results of the measurements will be finalised until 20 September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2013 and will </a:t>
            </a:r>
            <a:r>
              <a:rPr lang="en-GB" dirty="0">
                <a:solidFill>
                  <a:srgbClr val="002060"/>
                </a:solidFill>
              </a:rPr>
              <a:t>be submitted to WG FM #78 (30 Sept. - 4 Oct. 2013, </a:t>
            </a:r>
            <a:r>
              <a:rPr lang="en-GB" dirty="0" err="1">
                <a:solidFill>
                  <a:srgbClr val="002060"/>
                </a:solidFill>
              </a:rPr>
              <a:t>Montegrotto</a:t>
            </a:r>
            <a:r>
              <a:rPr lang="en-GB" dirty="0">
                <a:solidFill>
                  <a:srgbClr val="002060"/>
                </a:solidFill>
              </a:rPr>
              <a:t>/Italy)</a:t>
            </a:r>
            <a:endParaRPr lang="de-DE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WG FM will then decide how to proceed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Follow-up activities (e.g. interpretation of measurement results) will most likely be prepared by the CG for WG FM #79 (3 - 7 February 2014)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ECC informs the European Commission (Radio Spectrum Committee) regularly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37" y="1752600"/>
            <a:ext cx="6185883" cy="4126906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The </a:t>
            </a:r>
            <a:r>
              <a:rPr lang="en-GB" dirty="0">
                <a:solidFill>
                  <a:srgbClr val="002060"/>
                </a:solidFill>
              </a:rPr>
              <a:t>aim of the measurements is to investigate the impact from downlink transmissions (925-960 MHz) of </a:t>
            </a:r>
            <a:r>
              <a:rPr lang="en-GB" dirty="0" smtClean="0">
                <a:solidFill>
                  <a:srgbClr val="002060"/>
                </a:solidFill>
              </a:rPr>
              <a:t>MFCN into </a:t>
            </a:r>
            <a:r>
              <a:rPr lang="en-GB" dirty="0">
                <a:solidFill>
                  <a:srgbClr val="002060"/>
                </a:solidFill>
              </a:rPr>
              <a:t>the GSM-R </a:t>
            </a:r>
            <a:r>
              <a:rPr lang="en-GB" dirty="0" smtClean="0">
                <a:solidFill>
                  <a:srgbClr val="002060"/>
                </a:solidFill>
              </a:rPr>
              <a:t>terminal (cab radio)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Three different technologies for MFCN: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GSM (200 kHz)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UMTS (5 MHz)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LTE (5 MHz and 10 MHz)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Three </a:t>
            </a:r>
            <a:r>
              <a:rPr lang="en-GB" dirty="0">
                <a:solidFill>
                  <a:srgbClr val="002060"/>
                </a:solidFill>
              </a:rPr>
              <a:t>interference mechanisms </a:t>
            </a:r>
            <a:r>
              <a:rPr lang="en-GB" dirty="0" smtClean="0">
                <a:solidFill>
                  <a:srgbClr val="002060"/>
                </a:solidFill>
              </a:rPr>
              <a:t>(inside the cab radio):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Interference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due to unwanted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emissions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GB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Interference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due to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intermodulation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 Interference due to blocking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effects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Mechanisms were </a:t>
            </a:r>
            <a:r>
              <a:rPr lang="en-GB" dirty="0">
                <a:solidFill>
                  <a:srgbClr val="002060"/>
                </a:solidFill>
              </a:rPr>
              <a:t>isolated as </a:t>
            </a:r>
            <a:r>
              <a:rPr lang="en-GB" dirty="0" smtClean="0">
                <a:solidFill>
                  <a:srgbClr val="002060"/>
                </a:solidFill>
              </a:rPr>
              <a:t>far </a:t>
            </a:r>
            <a:r>
              <a:rPr lang="en-GB" dirty="0">
                <a:solidFill>
                  <a:srgbClr val="002060"/>
                </a:solidFill>
              </a:rPr>
              <a:t>as </a:t>
            </a:r>
            <a:r>
              <a:rPr lang="en-GB" dirty="0" smtClean="0">
                <a:solidFill>
                  <a:srgbClr val="002060"/>
                </a:solidFill>
              </a:rPr>
              <a:t>possible</a:t>
            </a:r>
          </a:p>
          <a:p>
            <a:pPr eaLnBrk="1" hangingPunct="1"/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GSM-R signal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Downlink frequency: e.g. 924.8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MHz (Closest to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MFCN)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Two different receivers:</a:t>
            </a:r>
            <a:r>
              <a:rPr lang="de-DE" dirty="0" smtClean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de-D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de-DE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A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GSM-R radio module representing </a:t>
            </a:r>
            <a:r>
              <a:rPr lang="en-GB" u="sng" dirty="0">
                <a:solidFill>
                  <a:srgbClr val="002060"/>
                </a:solidFill>
                <a:sym typeface="Wingdings" pitchFamily="2" charset="2"/>
              </a:rPr>
              <a:t>equipment which is currently used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 in almost all trains so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far (ETSI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EN 300 910 V8.5.1 (2000-11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),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ETSI TS 145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005);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A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GSM-R radio module representing </a:t>
            </a:r>
            <a:r>
              <a:rPr lang="en-GB" u="sng" dirty="0">
                <a:solidFill>
                  <a:srgbClr val="002060"/>
                </a:solidFill>
                <a:sym typeface="Wingdings" pitchFamily="2" charset="2"/>
              </a:rPr>
              <a:t>equipment with further improved receiver parameters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 that exceed the requirements given in ETSI TS 102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933</a:t>
            </a:r>
            <a:endParaRPr lang="de-DE" dirty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/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The GSM-R signal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was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generated by a BTS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simulator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Measurements MFCN / GSM-R, cont.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solidFill>
                  <a:srgbClr val="002060"/>
                </a:solidFill>
              </a:rPr>
              <a:t>GSM-R receiver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Protection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ratio measurements often represent a mixture of different interfering effects (unwanted emissions, blocking and intermodulation). To be able to separate these effects, some knowledge about the receiver is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necessary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Therefore measurements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for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both GSM-R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receivers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(cab radios) were carried out </a:t>
            </a:r>
            <a:r>
              <a:rPr lang="en-GB" dirty="0">
                <a:solidFill>
                  <a:srgbClr val="002060"/>
                </a:solidFill>
                <a:sym typeface="Wingdings" pitchFamily="2" charset="2"/>
              </a:rPr>
              <a:t>to assess the following parameters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: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Receiver sensitivity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Receiver selectivity</a:t>
            </a:r>
            <a:br>
              <a:rPr lang="en-GB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Minimum C/I for noise-like interferers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030D1-9A54-442E-8EA1-8508DE09B6E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744</Words>
  <Application>Microsoft Office PowerPoint</Application>
  <PresentationFormat>On-screen Show (4:3)</PresentationFormat>
  <Paragraphs>119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3.7) On-going activities within CEPT/ECC</vt:lpstr>
      <vt:lpstr>ECC regulations for GSM-R Overview on activities within WG FM Measurements MFCN / GSM-R Measurements - General results Annex: CEPT/ECC documentation </vt:lpstr>
      <vt:lpstr>ECC regulations for GSM-R</vt:lpstr>
      <vt:lpstr>Overview on activities within ECC Working Group FM</vt:lpstr>
      <vt:lpstr>Overview on activities within ECC Working Group FM, cont.</vt:lpstr>
      <vt:lpstr>Measurements MFCN / GSM-R</vt:lpstr>
      <vt:lpstr>Measurements MFCN / GSM-R, cont.</vt:lpstr>
      <vt:lpstr>Measurements MFCN / GSM-R, cont.</vt:lpstr>
      <vt:lpstr>Measurements MFCN / GSM-R, cont.</vt:lpstr>
      <vt:lpstr>Measurements MFCN / GSM-R, cont.</vt:lpstr>
      <vt:lpstr>Measurements MFCN / GSM-R, cont.</vt:lpstr>
      <vt:lpstr>Measurements MFCN / GSM-R, cont.</vt:lpstr>
      <vt:lpstr>Measurements - General results (preliminary)</vt:lpstr>
      <vt:lpstr>Measurements - General results (preliminary), cont.</vt:lpstr>
      <vt:lpstr>???</vt:lpstr>
      <vt:lpstr>Contact information</vt:lpstr>
      <vt:lpstr>Annex: CEPT/ECC documentation</vt:lpstr>
    </vt:vector>
  </TitlesOfParts>
  <Manager>Thomas.Weilacher@BNetzA.de</Manager>
  <Company>ECC Working Group 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UIC, Paris, 10-11 September 2013</dc:title>
  <dc:subject>Measurements, MFCN - GSM-R</dc:subject>
  <dc:creator>Thomas.Weilacher@BNetzA.de</dc:creator>
  <cp:keywords>ECC Presentation</cp:keywords>
  <dc:description>MFCN, GSM-R, Measurements</dc:description>
  <cp:lastModifiedBy>Author</cp:lastModifiedBy>
  <cp:revision>246</cp:revision>
  <cp:lastPrinted>2013-10-11T06:14:18Z</cp:lastPrinted>
  <dcterms:created xsi:type="dcterms:W3CDTF">2011-06-28T16:48:17Z</dcterms:created>
  <dcterms:modified xsi:type="dcterms:W3CDTF">2013-10-11T06:15:47Z</dcterms:modified>
  <cp:contentStatus>rev1, 4 Sept. 2013</cp:contentStatus>
</cp:coreProperties>
</file>